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dire à l’oral que ca entraine aussi des vibrations pour le contact sans impact</a:t>
            </a:r>
            <a:endParaRPr/>
          </a:p>
        </p:txBody>
      </p:sp>
      <p:sp>
        <p:nvSpPr>
          <p:cNvPr id="261" name="Google Shape;26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97a4feb809_42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197a4feb809_42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97a4feb809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197a4feb809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97a4feb809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197a4feb809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96e9e09975_4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96e9e09975_4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97a4feb80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97a4feb80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97a4feb809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197a4feb809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-128425" y="-115575"/>
            <a:ext cx="12585900" cy="71406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6416040" y="4434840"/>
            <a:ext cx="4941771" cy="11222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6416041" y="5586890"/>
            <a:ext cx="4941770" cy="396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-1" l="9358" r="0" t="23650"/>
          <a:stretch/>
        </p:blipFill>
        <p:spPr>
          <a:xfrm>
            <a:off x="0" y="0"/>
            <a:ext cx="9488312" cy="5054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8 People">
  <p:cSld name="Team Slide 8 People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1"/>
          <p:cNvGrpSpPr/>
          <p:nvPr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91" name="Google Shape;91;p1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473953"/>
              <a:ext cx="2057400" cy="1647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3" name="Google Shape;93;p11"/>
          <p:cNvSpPr txBox="1"/>
          <p:nvPr>
            <p:ph type="title"/>
          </p:nvPr>
        </p:nvSpPr>
        <p:spPr>
          <a:xfrm>
            <a:off x="1885156" y="892177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1"/>
          <p:cNvSpPr/>
          <p:nvPr>
            <p:ph idx="2" type="pic"/>
          </p:nvPr>
        </p:nvSpPr>
        <p:spPr>
          <a:xfrm>
            <a:off x="1877176" y="2428875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5" name="Google Shape;95;p11"/>
          <p:cNvSpPr txBox="1"/>
          <p:nvPr>
            <p:ph idx="1" type="body"/>
          </p:nvPr>
        </p:nvSpPr>
        <p:spPr>
          <a:xfrm>
            <a:off x="1500168" y="3654378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6" name="Google Shape;96;p11"/>
          <p:cNvSpPr txBox="1"/>
          <p:nvPr>
            <p:ph idx="3" type="body"/>
          </p:nvPr>
        </p:nvSpPr>
        <p:spPr>
          <a:xfrm>
            <a:off x="1500168" y="3809747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7" name="Google Shape;97;p11"/>
          <p:cNvSpPr/>
          <p:nvPr>
            <p:ph idx="4" type="pic"/>
          </p:nvPr>
        </p:nvSpPr>
        <p:spPr>
          <a:xfrm>
            <a:off x="4226270" y="2428875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8" name="Google Shape;98;p11"/>
          <p:cNvSpPr txBox="1"/>
          <p:nvPr>
            <p:ph idx="5" type="body"/>
          </p:nvPr>
        </p:nvSpPr>
        <p:spPr>
          <a:xfrm>
            <a:off x="3849262" y="3654378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9" name="Google Shape;99;p11"/>
          <p:cNvSpPr txBox="1"/>
          <p:nvPr>
            <p:ph idx="6" type="body"/>
          </p:nvPr>
        </p:nvSpPr>
        <p:spPr>
          <a:xfrm>
            <a:off x="3849262" y="3809747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0" name="Google Shape;100;p11"/>
          <p:cNvSpPr/>
          <p:nvPr>
            <p:ph idx="7" type="pic"/>
          </p:nvPr>
        </p:nvSpPr>
        <p:spPr>
          <a:xfrm>
            <a:off x="6655584" y="2428875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1" name="Google Shape;101;p11"/>
          <p:cNvSpPr txBox="1"/>
          <p:nvPr>
            <p:ph idx="8" type="body"/>
          </p:nvPr>
        </p:nvSpPr>
        <p:spPr>
          <a:xfrm>
            <a:off x="6198355" y="3654378"/>
            <a:ext cx="2105135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2" name="Google Shape;102;p11"/>
          <p:cNvSpPr txBox="1"/>
          <p:nvPr>
            <p:ph idx="9" type="body"/>
          </p:nvPr>
        </p:nvSpPr>
        <p:spPr>
          <a:xfrm>
            <a:off x="6095999" y="3809747"/>
            <a:ext cx="2299855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3" name="Google Shape;103;p11"/>
          <p:cNvSpPr/>
          <p:nvPr>
            <p:ph idx="13" type="pic"/>
          </p:nvPr>
        </p:nvSpPr>
        <p:spPr>
          <a:xfrm>
            <a:off x="9136814" y="2428875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4" name="Google Shape;104;p11"/>
          <p:cNvSpPr txBox="1"/>
          <p:nvPr>
            <p:ph idx="14" type="body"/>
          </p:nvPr>
        </p:nvSpPr>
        <p:spPr>
          <a:xfrm>
            <a:off x="8759806" y="3654378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11"/>
          <p:cNvSpPr txBox="1"/>
          <p:nvPr>
            <p:ph idx="15" type="body"/>
          </p:nvPr>
        </p:nvSpPr>
        <p:spPr>
          <a:xfrm>
            <a:off x="8744480" y="3809747"/>
            <a:ext cx="1844126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6" name="Google Shape;106;p11"/>
          <p:cNvSpPr/>
          <p:nvPr>
            <p:ph idx="16" type="pic"/>
          </p:nvPr>
        </p:nvSpPr>
        <p:spPr>
          <a:xfrm>
            <a:off x="1877176" y="4287711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7" name="Google Shape;107;p11"/>
          <p:cNvSpPr txBox="1"/>
          <p:nvPr>
            <p:ph idx="17" type="body"/>
          </p:nvPr>
        </p:nvSpPr>
        <p:spPr>
          <a:xfrm>
            <a:off x="1500168" y="5513214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8" name="Google Shape;108;p11"/>
          <p:cNvSpPr txBox="1"/>
          <p:nvPr>
            <p:ph idx="18" type="body"/>
          </p:nvPr>
        </p:nvSpPr>
        <p:spPr>
          <a:xfrm>
            <a:off x="1500168" y="5668583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9" name="Google Shape;109;p11"/>
          <p:cNvSpPr/>
          <p:nvPr>
            <p:ph idx="19" type="pic"/>
          </p:nvPr>
        </p:nvSpPr>
        <p:spPr>
          <a:xfrm>
            <a:off x="4226270" y="4287711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0" name="Google Shape;110;p11"/>
          <p:cNvSpPr txBox="1"/>
          <p:nvPr>
            <p:ph idx="20" type="body"/>
          </p:nvPr>
        </p:nvSpPr>
        <p:spPr>
          <a:xfrm>
            <a:off x="3849262" y="5513214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1" name="Google Shape;111;p11"/>
          <p:cNvSpPr txBox="1"/>
          <p:nvPr>
            <p:ph idx="21" type="body"/>
          </p:nvPr>
        </p:nvSpPr>
        <p:spPr>
          <a:xfrm>
            <a:off x="3849262" y="5668583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2" name="Google Shape;112;p11"/>
          <p:cNvSpPr/>
          <p:nvPr>
            <p:ph idx="22" type="pic"/>
          </p:nvPr>
        </p:nvSpPr>
        <p:spPr>
          <a:xfrm>
            <a:off x="6655584" y="4287711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3" name="Google Shape;113;p11"/>
          <p:cNvSpPr txBox="1"/>
          <p:nvPr>
            <p:ph idx="23" type="body"/>
          </p:nvPr>
        </p:nvSpPr>
        <p:spPr>
          <a:xfrm>
            <a:off x="6339926" y="5513214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11"/>
          <p:cNvSpPr txBox="1"/>
          <p:nvPr>
            <p:ph idx="24" type="body"/>
          </p:nvPr>
        </p:nvSpPr>
        <p:spPr>
          <a:xfrm>
            <a:off x="6339926" y="5668583"/>
            <a:ext cx="1813474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5" name="Google Shape;115;p11"/>
          <p:cNvSpPr/>
          <p:nvPr>
            <p:ph idx="25" type="pic"/>
          </p:nvPr>
        </p:nvSpPr>
        <p:spPr>
          <a:xfrm>
            <a:off x="9136814" y="4287711"/>
            <a:ext cx="1066800" cy="106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16" name="Google Shape;116;p11"/>
          <p:cNvSpPr txBox="1"/>
          <p:nvPr>
            <p:ph idx="26" type="body"/>
          </p:nvPr>
        </p:nvSpPr>
        <p:spPr>
          <a:xfrm>
            <a:off x="8759806" y="5513214"/>
            <a:ext cx="182880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7" name="Google Shape;117;p11"/>
          <p:cNvSpPr txBox="1"/>
          <p:nvPr>
            <p:ph idx="27" type="body"/>
          </p:nvPr>
        </p:nvSpPr>
        <p:spPr>
          <a:xfrm>
            <a:off x="8744480" y="5668583"/>
            <a:ext cx="1844126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rt Art">
  <p:cSld name="Smart Art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2"/>
          <p:cNvGrpSpPr/>
          <p:nvPr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23" name="Google Shape;123;p12"/>
            <p:cNvCxnSpPr/>
            <p:nvPr/>
          </p:nvCxnSpPr>
          <p:spPr>
            <a:xfrm flipH="1" rot="10800000">
              <a:off x="0" y="0"/>
              <a:ext cx="259080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" name="Google Shape;124;p12"/>
            <p:cNvCxnSpPr/>
            <p:nvPr/>
          </p:nvCxnSpPr>
          <p:spPr>
            <a:xfrm flipH="1">
              <a:off x="0" y="0"/>
              <a:ext cx="704850" cy="1027906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25" name="Google Shape;125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2"/>
          <p:cNvSpPr/>
          <p:nvPr>
            <p:ph idx="2" type="dgm"/>
          </p:nvPr>
        </p:nvSpPr>
        <p:spPr>
          <a:xfrm>
            <a:off x="838200" y="2111375"/>
            <a:ext cx="10515600" cy="3744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2113884" y="0"/>
            <a:ext cx="10078116" cy="6858000"/>
          </a:xfrm>
          <a:custGeom>
            <a:rect b="b" l="l" r="r" t="t"/>
            <a:pathLst>
              <a:path extrusionOk="0" h="6858000" w="10078116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3"/>
          <p:cNvSpPr txBox="1"/>
          <p:nvPr>
            <p:ph type="title"/>
          </p:nvPr>
        </p:nvSpPr>
        <p:spPr>
          <a:xfrm>
            <a:off x="838200" y="5509419"/>
            <a:ext cx="4082142" cy="585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166074" y="1507772"/>
            <a:ext cx="2141764" cy="514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2" type="body"/>
          </p:nvPr>
        </p:nvSpPr>
        <p:spPr>
          <a:xfrm>
            <a:off x="732131" y="2584097"/>
            <a:ext cx="2141764" cy="514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3" type="body"/>
          </p:nvPr>
        </p:nvSpPr>
        <p:spPr>
          <a:xfrm>
            <a:off x="1338556" y="3660422"/>
            <a:ext cx="2141764" cy="514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4" type="body"/>
          </p:nvPr>
        </p:nvSpPr>
        <p:spPr>
          <a:xfrm>
            <a:off x="1922756" y="4736748"/>
            <a:ext cx="2141764" cy="514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5" type="body"/>
          </p:nvPr>
        </p:nvSpPr>
        <p:spPr>
          <a:xfrm>
            <a:off x="4401536" y="1613528"/>
            <a:ext cx="5102680" cy="1010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6" type="body"/>
          </p:nvPr>
        </p:nvSpPr>
        <p:spPr>
          <a:xfrm>
            <a:off x="4986029" y="2682564"/>
            <a:ext cx="5102680" cy="1010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13"/>
          <p:cNvSpPr txBox="1"/>
          <p:nvPr>
            <p:ph idx="7" type="body"/>
          </p:nvPr>
        </p:nvSpPr>
        <p:spPr>
          <a:xfrm>
            <a:off x="5576938" y="3755394"/>
            <a:ext cx="5102680" cy="1010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8" type="body"/>
          </p:nvPr>
        </p:nvSpPr>
        <p:spPr>
          <a:xfrm>
            <a:off x="6175280" y="4824430"/>
            <a:ext cx="5102680" cy="1010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11" type="ftr"/>
          </p:nvPr>
        </p:nvSpPr>
        <p:spPr>
          <a:xfrm>
            <a:off x="6749143" y="6356350"/>
            <a:ext cx="377598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12" type="sldNum"/>
          </p:nvPr>
        </p:nvSpPr>
        <p:spPr>
          <a:xfrm>
            <a:off x="10810874" y="6356350"/>
            <a:ext cx="5429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4" name="Google Shape;144;p13"/>
          <p:cNvCxnSpPr/>
          <p:nvPr/>
        </p:nvCxnSpPr>
        <p:spPr>
          <a:xfrm>
            <a:off x="4353515" y="5023933"/>
            <a:ext cx="151321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5" name="Google Shape;145;p13"/>
          <p:cNvCxnSpPr/>
          <p:nvPr/>
        </p:nvCxnSpPr>
        <p:spPr>
          <a:xfrm>
            <a:off x="3759917" y="3948451"/>
            <a:ext cx="151321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6" name="Google Shape;146;p13"/>
          <p:cNvCxnSpPr/>
          <p:nvPr/>
        </p:nvCxnSpPr>
        <p:spPr>
          <a:xfrm>
            <a:off x="3173453" y="2872686"/>
            <a:ext cx="151321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7" name="Google Shape;147;p13"/>
          <p:cNvCxnSpPr/>
          <p:nvPr/>
        </p:nvCxnSpPr>
        <p:spPr>
          <a:xfrm>
            <a:off x="2586263" y="1796083"/>
            <a:ext cx="151321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/>
          <p:nvPr>
            <p:ph type="title"/>
          </p:nvPr>
        </p:nvSpPr>
        <p:spPr>
          <a:xfrm>
            <a:off x="1885156" y="892177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4"/>
          <p:cNvSpPr txBox="1"/>
          <p:nvPr>
            <p:ph idx="1" type="body"/>
          </p:nvPr>
        </p:nvSpPr>
        <p:spPr>
          <a:xfrm>
            <a:off x="1243104" y="2776936"/>
            <a:ext cx="2882475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1" name="Google Shape;151;p14"/>
          <p:cNvSpPr txBox="1"/>
          <p:nvPr>
            <p:ph idx="2" type="body"/>
          </p:nvPr>
        </p:nvSpPr>
        <p:spPr>
          <a:xfrm>
            <a:off x="1243104" y="3834606"/>
            <a:ext cx="2882475" cy="199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14"/>
          <p:cNvSpPr txBox="1"/>
          <p:nvPr>
            <p:ph idx="3" type="body"/>
          </p:nvPr>
        </p:nvSpPr>
        <p:spPr>
          <a:xfrm>
            <a:off x="4647665" y="2776936"/>
            <a:ext cx="289667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3" name="Google Shape;153;p14"/>
          <p:cNvSpPr txBox="1"/>
          <p:nvPr>
            <p:ph idx="4" type="body"/>
          </p:nvPr>
        </p:nvSpPr>
        <p:spPr>
          <a:xfrm>
            <a:off x="4647665" y="3834606"/>
            <a:ext cx="2896671" cy="199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14"/>
          <p:cNvSpPr txBox="1"/>
          <p:nvPr>
            <p:ph idx="5" type="body"/>
          </p:nvPr>
        </p:nvSpPr>
        <p:spPr>
          <a:xfrm>
            <a:off x="8066421" y="2776936"/>
            <a:ext cx="2882475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5" name="Google Shape;155;p14"/>
          <p:cNvSpPr txBox="1"/>
          <p:nvPr>
            <p:ph idx="6" type="body"/>
          </p:nvPr>
        </p:nvSpPr>
        <p:spPr>
          <a:xfrm>
            <a:off x="8066421" y="3834606"/>
            <a:ext cx="2882475" cy="199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9" name="Google Shape;159;p14"/>
          <p:cNvGrpSpPr/>
          <p:nvPr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0" name="Google Shape;160;p14"/>
            <p:cNvCxnSpPr/>
            <p:nvPr/>
          </p:nvCxnSpPr>
          <p:spPr>
            <a:xfrm flipH="1">
              <a:off x="0" y="0"/>
              <a:ext cx="1238250" cy="310515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14"/>
            <p:cNvCxnSpPr/>
            <p:nvPr/>
          </p:nvCxnSpPr>
          <p:spPr>
            <a:xfrm flipH="1">
              <a:off x="0" y="0"/>
              <a:ext cx="2238376" cy="2476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/>
          <p:nvPr>
            <p:ph type="title"/>
          </p:nvPr>
        </p:nvSpPr>
        <p:spPr>
          <a:xfrm>
            <a:off x="5476875" y="1671639"/>
            <a:ext cx="5111750" cy="1204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5476875" y="3660774"/>
            <a:ext cx="51117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165" name="Google Shape;165;p15"/>
          <p:cNvGrpSpPr/>
          <p:nvPr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166" name="Google Shape;166;p15"/>
            <p:cNvCxnSpPr/>
            <p:nvPr/>
          </p:nvCxnSpPr>
          <p:spPr>
            <a:xfrm rot="10800000">
              <a:off x="0" y="876300"/>
              <a:ext cx="4762500" cy="162877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7" name="Google Shape;167;p15"/>
            <p:cNvCxnSpPr/>
            <p:nvPr/>
          </p:nvCxnSpPr>
          <p:spPr>
            <a:xfrm rot="10800000">
              <a:off x="2638425" y="0"/>
              <a:ext cx="2124076" cy="5186363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8" name="Google Shape;16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ctrTitle"/>
          </p:nvPr>
        </p:nvSpPr>
        <p:spPr>
          <a:xfrm>
            <a:off x="4267200" y="1615736"/>
            <a:ext cx="4179570" cy="15247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6"/>
          <p:cNvSpPr txBox="1"/>
          <p:nvPr>
            <p:ph idx="1" type="subTitle"/>
          </p:nvPr>
        </p:nvSpPr>
        <p:spPr>
          <a:xfrm>
            <a:off x="4267200" y="3238103"/>
            <a:ext cx="4179570" cy="1371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174" name="Google Shape;17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317693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6"/>
          <p:cNvSpPr txBox="1"/>
          <p:nvPr>
            <p:ph idx="10" type="dt"/>
          </p:nvPr>
        </p:nvSpPr>
        <p:spPr>
          <a:xfrm>
            <a:off x="4267200" y="6356350"/>
            <a:ext cx="17743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11" type="ftr"/>
          </p:nvPr>
        </p:nvSpPr>
        <p:spPr>
          <a:xfrm>
            <a:off x="6479721" y="6356350"/>
            <a:ext cx="2661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12" type="sldNum"/>
          </p:nvPr>
        </p:nvSpPr>
        <p:spPr>
          <a:xfrm>
            <a:off x="9579428" y="6356350"/>
            <a:ext cx="17743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TxTwoObj">
  <p:cSld name="TWO_OBJECTS_WITH_TEXT">
    <p:bg>
      <p:bgPr>
        <a:solidFill>
          <a:schemeClr val="accen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2933700" y="892177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2933700" y="2776936"/>
            <a:ext cx="39243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3" name="Google Shape;23;p3"/>
          <p:cNvSpPr txBox="1"/>
          <p:nvPr>
            <p:ph idx="2" type="body"/>
          </p:nvPr>
        </p:nvSpPr>
        <p:spPr>
          <a:xfrm>
            <a:off x="2933700" y="3834606"/>
            <a:ext cx="3924300" cy="199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3" type="body"/>
          </p:nvPr>
        </p:nvSpPr>
        <p:spPr>
          <a:xfrm>
            <a:off x="7410173" y="2776936"/>
            <a:ext cx="394362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" name="Google Shape;25;p3"/>
          <p:cNvSpPr txBox="1"/>
          <p:nvPr>
            <p:ph idx="4" type="body"/>
          </p:nvPr>
        </p:nvSpPr>
        <p:spPr>
          <a:xfrm>
            <a:off x="7410173" y="3834606"/>
            <a:ext cx="3943627" cy="1997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b="22673" l="39434" r="0" t="20278"/>
          <a:stretch/>
        </p:blipFill>
        <p:spPr>
          <a:xfrm>
            <a:off x="25785" y="0"/>
            <a:ext cx="4368030" cy="3912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type="obj">
  <p:cSld name="OBJECT">
    <p:bg>
      <p:bgPr>
        <a:solidFill>
          <a:schemeClr val="dk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23070" l="0" r="28340" t="1830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1333500" y="1020445"/>
            <a:ext cx="289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333500" y="2924175"/>
            <a:ext cx="2895600" cy="2519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1333500" y="6356350"/>
            <a:ext cx="9851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2669886" y="6356349"/>
            <a:ext cx="248284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5536305" y="6356350"/>
            <a:ext cx="987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362075" y="1671639"/>
            <a:ext cx="5111750" cy="1204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1362075" y="3660774"/>
            <a:ext cx="51117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0" type="dt"/>
          </p:nvPr>
        </p:nvSpPr>
        <p:spPr>
          <a:xfrm>
            <a:off x="838200" y="6356350"/>
            <a:ext cx="1219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2463800" y="6356350"/>
            <a:ext cx="3479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44" name="Google Shape;44;p5"/>
            <p:cNvCxnSpPr/>
            <p:nvPr/>
          </p:nvCxnSpPr>
          <p:spPr>
            <a:xfrm>
              <a:off x="9096375" y="1497012"/>
              <a:ext cx="3095625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5"/>
            <p:cNvCxnSpPr/>
            <p:nvPr/>
          </p:nvCxnSpPr>
          <p:spPr>
            <a:xfrm flipH="1">
              <a:off x="6953250" y="-25401"/>
              <a:ext cx="3790950" cy="690245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ctrTitle"/>
          </p:nvPr>
        </p:nvSpPr>
        <p:spPr>
          <a:xfrm>
            <a:off x="6991350" y="2148840"/>
            <a:ext cx="4179570" cy="17155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subTitle"/>
          </p:nvPr>
        </p:nvSpPr>
        <p:spPr>
          <a:xfrm>
            <a:off x="6991350" y="3962003"/>
            <a:ext cx="417957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28675"/>
            <a:ext cx="5876925" cy="52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7"/>
          <p:cNvSpPr/>
          <p:nvPr>
            <p:ph idx="2" type="chart"/>
          </p:nvPr>
        </p:nvSpPr>
        <p:spPr>
          <a:xfrm>
            <a:off x="838200" y="2111608"/>
            <a:ext cx="10515600" cy="3744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55816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 txBox="1"/>
          <p:nvPr>
            <p:ph type="title"/>
          </p:nvPr>
        </p:nvSpPr>
        <p:spPr>
          <a:xfrm>
            <a:off x="4657724" y="2809875"/>
            <a:ext cx="6696075" cy="190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4657725" y="5028803"/>
            <a:ext cx="6696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>
                <a:solidFill>
                  <a:srgbClr val="757070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676774" y="6356350"/>
            <a:ext cx="16954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1" type="ftr"/>
          </p:nvPr>
        </p:nvSpPr>
        <p:spPr>
          <a:xfrm>
            <a:off x="6743699" y="6356350"/>
            <a:ext cx="25431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9658350" y="6356350"/>
            <a:ext cx="16954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8" name="Google Shape;68;p9"/>
          <p:cNvCxnSpPr/>
          <p:nvPr/>
        </p:nvCxnSpPr>
        <p:spPr>
          <a:xfrm flipH="1" rot="10800000">
            <a:off x="2209800" y="0"/>
            <a:ext cx="2438400" cy="685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4 People">
  <p:cSld name="Team Slide 4 People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1885156" y="892177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/>
          <p:nvPr>
            <p:ph idx="2" type="pic"/>
          </p:nvPr>
        </p:nvSpPr>
        <p:spPr>
          <a:xfrm>
            <a:off x="1487181" y="2886074"/>
            <a:ext cx="1845511" cy="184551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1228568" y="5084524"/>
            <a:ext cx="2317707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10"/>
          <p:cNvSpPr txBox="1"/>
          <p:nvPr>
            <p:ph idx="3" type="body"/>
          </p:nvPr>
        </p:nvSpPr>
        <p:spPr>
          <a:xfrm>
            <a:off x="1487181" y="5464114"/>
            <a:ext cx="1845511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4" name="Google Shape;74;p10"/>
          <p:cNvSpPr/>
          <p:nvPr>
            <p:ph idx="4" type="pic"/>
          </p:nvPr>
        </p:nvSpPr>
        <p:spPr>
          <a:xfrm>
            <a:off x="3836914" y="2886074"/>
            <a:ext cx="1845511" cy="184551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5" name="Google Shape;75;p10"/>
          <p:cNvSpPr txBox="1"/>
          <p:nvPr>
            <p:ph idx="5" type="body"/>
          </p:nvPr>
        </p:nvSpPr>
        <p:spPr>
          <a:xfrm>
            <a:off x="3578300" y="5084524"/>
            <a:ext cx="2330816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6" name="Google Shape;76;p10"/>
          <p:cNvSpPr txBox="1"/>
          <p:nvPr>
            <p:ph idx="6" type="body"/>
          </p:nvPr>
        </p:nvSpPr>
        <p:spPr>
          <a:xfrm>
            <a:off x="3836913" y="5478796"/>
            <a:ext cx="1855949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7" name="Google Shape;77;p10"/>
          <p:cNvSpPr/>
          <p:nvPr>
            <p:ph idx="7" type="pic"/>
          </p:nvPr>
        </p:nvSpPr>
        <p:spPr>
          <a:xfrm>
            <a:off x="6327578" y="2886074"/>
            <a:ext cx="1845511" cy="184551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8" name="Google Shape;78;p10"/>
          <p:cNvSpPr txBox="1"/>
          <p:nvPr>
            <p:ph idx="8" type="body"/>
          </p:nvPr>
        </p:nvSpPr>
        <p:spPr>
          <a:xfrm>
            <a:off x="6068964" y="5084524"/>
            <a:ext cx="2317707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9" name="Google Shape;79;p10"/>
          <p:cNvSpPr txBox="1"/>
          <p:nvPr>
            <p:ph idx="9" type="body"/>
          </p:nvPr>
        </p:nvSpPr>
        <p:spPr>
          <a:xfrm>
            <a:off x="6327577" y="5478796"/>
            <a:ext cx="1845511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0" name="Google Shape;80;p10"/>
          <p:cNvSpPr/>
          <p:nvPr>
            <p:ph idx="13" type="pic"/>
          </p:nvPr>
        </p:nvSpPr>
        <p:spPr>
          <a:xfrm>
            <a:off x="8747458" y="2886074"/>
            <a:ext cx="1845511" cy="184551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1" name="Google Shape;81;p10"/>
          <p:cNvSpPr txBox="1"/>
          <p:nvPr>
            <p:ph idx="14" type="body"/>
          </p:nvPr>
        </p:nvSpPr>
        <p:spPr>
          <a:xfrm>
            <a:off x="8488845" y="5084524"/>
            <a:ext cx="2317706" cy="343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2" name="Google Shape;82;p10"/>
          <p:cNvSpPr txBox="1"/>
          <p:nvPr>
            <p:ph idx="15" type="body"/>
          </p:nvPr>
        </p:nvSpPr>
        <p:spPr>
          <a:xfrm>
            <a:off x="8747458" y="5464114"/>
            <a:ext cx="1845510" cy="343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3" name="Google Shape;8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86" name="Google Shape;86;p10"/>
          <p:cNvGrpSpPr/>
          <p:nvPr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87" name="Google Shape;87;p10"/>
            <p:cNvCxnSpPr/>
            <p:nvPr/>
          </p:nvCxnSpPr>
          <p:spPr>
            <a:xfrm rot="10800000">
              <a:off x="7334250" y="0"/>
              <a:ext cx="485775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" name="Google Shape;88;p10"/>
            <p:cNvCxnSpPr/>
            <p:nvPr/>
          </p:nvCxnSpPr>
          <p:spPr>
            <a:xfrm>
              <a:off x="11487150" y="0"/>
              <a:ext cx="704850" cy="172402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>
            <p:ph type="ctrTitle"/>
          </p:nvPr>
        </p:nvSpPr>
        <p:spPr>
          <a:xfrm>
            <a:off x="6778897" y="2838269"/>
            <a:ext cx="4941771" cy="27671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-US"/>
              <a:t>SIMULATION DES </a:t>
            </a:r>
            <a:r>
              <a:rPr b="1" i="1" lang="en-US">
                <a:solidFill>
                  <a:srgbClr val="94420C"/>
                </a:solidFill>
              </a:rPr>
              <a:t>COLLISIONS </a:t>
            </a:r>
            <a:r>
              <a:rPr i="1" lang="en-US"/>
              <a:t>:</a:t>
            </a:r>
            <a:br>
              <a:rPr i="1" lang="en-US"/>
            </a:br>
            <a:r>
              <a:rPr i="1" lang="en-US"/>
              <a:t>ÉTUDE LA PHYSIQUE DE LA PÉTANQUE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3" name="Google Shape;183;p17"/>
          <p:cNvSpPr txBox="1"/>
          <p:nvPr>
            <p:ph idx="1" type="subTitle"/>
          </p:nvPr>
        </p:nvSpPr>
        <p:spPr>
          <a:xfrm>
            <a:off x="6741113" y="5547106"/>
            <a:ext cx="4941770" cy="396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None/>
            </a:pPr>
            <a:r>
              <a:rPr b="1" lang="en-US">
                <a:solidFill>
                  <a:srgbClr val="C55A11"/>
                </a:solidFill>
              </a:rPr>
              <a:t>Mécanique numérique en informatique graphique</a:t>
            </a:r>
            <a:endParaRPr>
              <a:solidFill>
                <a:srgbClr val="C55A1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>
              <a:solidFill>
                <a:srgbClr val="C55A1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LIMITE DE LA MÉTHODE DE HERTZ</a:t>
            </a:r>
            <a:endParaRPr/>
          </a:p>
        </p:txBody>
      </p:sp>
      <p:sp>
        <p:nvSpPr>
          <p:cNvPr id="264" name="Google Shape;26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65" name="Google Shape;26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6" name="Google Shape;266;p26"/>
          <p:cNvSpPr txBox="1"/>
          <p:nvPr/>
        </p:nvSpPr>
        <p:spPr>
          <a:xfrm>
            <a:off x="2231571" y="2068286"/>
            <a:ext cx="9372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Cette méthode de prise en compte du contact est sensible au 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Δ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à la vitesse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peut avoir des enfoncements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ẟ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 ne peuvent pas être physiquement atteints par la boule de pétanque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6"/>
          <p:cNvSpPr/>
          <p:nvPr/>
        </p:nvSpPr>
        <p:spPr>
          <a:xfrm>
            <a:off x="2852056" y="3940628"/>
            <a:ext cx="1371600" cy="1273628"/>
          </a:xfrm>
          <a:prstGeom prst="ellipse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6"/>
          <p:cNvSpPr/>
          <p:nvPr/>
        </p:nvSpPr>
        <p:spPr>
          <a:xfrm>
            <a:off x="2895599" y="4582885"/>
            <a:ext cx="1371600" cy="1273628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9" name="Google Shape;269;p26"/>
          <p:cNvCxnSpPr/>
          <p:nvPr/>
        </p:nvCxnSpPr>
        <p:spPr>
          <a:xfrm rot="10800000">
            <a:off x="2232931" y="5313588"/>
            <a:ext cx="2786743" cy="2177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0" name="Google Shape;270;p26"/>
          <p:cNvSpPr txBox="1"/>
          <p:nvPr/>
        </p:nvSpPr>
        <p:spPr>
          <a:xfrm>
            <a:off x="4223656" y="3940627"/>
            <a:ext cx="86677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1"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endParaRPr b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6"/>
          <p:cNvSpPr txBox="1"/>
          <p:nvPr/>
        </p:nvSpPr>
        <p:spPr>
          <a:xfrm>
            <a:off x="4354284" y="4582884"/>
            <a:ext cx="86677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1"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n+1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6"/>
          <p:cNvSpPr txBox="1"/>
          <p:nvPr/>
        </p:nvSpPr>
        <p:spPr>
          <a:xfrm>
            <a:off x="6095998" y="3548742"/>
            <a:ext cx="5090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Dans la simulation on peut avoir des enfoncements de l’ordre de </a:t>
            </a:r>
            <a:r>
              <a:rPr b="1" lang="en-US" sz="1800">
                <a:solidFill>
                  <a:schemeClr val="dk1"/>
                </a:solidFill>
              </a:rPr>
              <a:t>ẟ =Δt.v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Pour Δt = 0.02  et v</a:t>
            </a:r>
            <a:r>
              <a:rPr b="1" lang="en-US" sz="1800">
                <a:solidFill>
                  <a:schemeClr val="dk1"/>
                </a:solidFill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= 1m/s , </a:t>
            </a:r>
            <a:r>
              <a:rPr b="1" lang="en-US" sz="1800">
                <a:solidFill>
                  <a:schemeClr val="dk1"/>
                </a:solidFill>
              </a:rPr>
              <a:t>ẟ = 20 mm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Or, une boule en acier reste dans le domaine plastique pour un </a:t>
            </a:r>
            <a:r>
              <a:rPr b="1" lang="en-US" sz="1800">
                <a:solidFill>
                  <a:schemeClr val="dk1"/>
                </a:solidFill>
              </a:rPr>
              <a:t>ẟ ≃ 0.01 mm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AMÉLIORATION DE LA MÉTHODE DE HERTZ</a:t>
            </a:r>
            <a:endParaRPr/>
          </a:p>
        </p:txBody>
      </p:sp>
      <p:sp>
        <p:nvSpPr>
          <p:cNvPr id="278" name="Google Shape;2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79" name="Google Shape;2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27"/>
          <p:cNvSpPr txBox="1"/>
          <p:nvPr/>
        </p:nvSpPr>
        <p:spPr>
          <a:xfrm>
            <a:off x="2198915" y="2068286"/>
            <a:ext cx="9383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définit un </a:t>
            </a:r>
            <a:r>
              <a:rPr b="1" lang="en-US" sz="1800">
                <a:solidFill>
                  <a:schemeClr val="dk1"/>
                </a:solidFill>
              </a:rPr>
              <a:t>ẟ</a:t>
            </a:r>
            <a:r>
              <a:rPr b="1" lang="en-US" sz="1300">
                <a:solidFill>
                  <a:schemeClr val="dk1"/>
                </a:solidFill>
              </a:rPr>
              <a:t>max </a:t>
            </a:r>
            <a:r>
              <a:rPr lang="en-US" sz="1800">
                <a:solidFill>
                  <a:schemeClr val="dk1"/>
                </a:solidFill>
              </a:rPr>
              <a:t>dépendant du module de Young et de la vitesse de l’objet.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Pour que la force résultant ne soit pas trop forte, l’enfoncement </a:t>
            </a:r>
            <a:r>
              <a:rPr b="1" lang="en-US" sz="1800">
                <a:solidFill>
                  <a:schemeClr val="dk1"/>
                </a:solidFill>
              </a:rPr>
              <a:t>ẟ </a:t>
            </a:r>
            <a:r>
              <a:rPr lang="en-US" sz="1800">
                <a:solidFill>
                  <a:schemeClr val="dk1"/>
                </a:solidFill>
              </a:rPr>
              <a:t>ne doit pas être plus élevé que le </a:t>
            </a:r>
            <a:r>
              <a:rPr b="1" lang="en-US" sz="1800">
                <a:solidFill>
                  <a:schemeClr val="dk1"/>
                </a:solidFill>
              </a:rPr>
              <a:t>ẟ</a:t>
            </a:r>
            <a:r>
              <a:rPr b="1" lang="en-US" sz="1300">
                <a:solidFill>
                  <a:schemeClr val="dk1"/>
                </a:solidFill>
              </a:rPr>
              <a:t>max</a:t>
            </a:r>
            <a:r>
              <a:rPr lang="en-US" sz="1800">
                <a:solidFill>
                  <a:schemeClr val="dk1"/>
                </a:solidFill>
              </a:rPr>
              <a:t>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5410199" y="4354773"/>
            <a:ext cx="1371600" cy="12735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2" name="Google Shape;282;p27"/>
          <p:cNvCxnSpPr/>
          <p:nvPr/>
        </p:nvCxnSpPr>
        <p:spPr>
          <a:xfrm rot="10800000">
            <a:off x="4840999" y="5107085"/>
            <a:ext cx="2786700" cy="2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83" name="Google Shape;283;p27"/>
          <p:cNvCxnSpPr/>
          <p:nvPr/>
        </p:nvCxnSpPr>
        <p:spPr>
          <a:xfrm rot="10800000">
            <a:off x="4840999" y="5424610"/>
            <a:ext cx="2786700" cy="2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ot"/>
            <a:miter lim="800000"/>
            <a:headEnd len="sm" w="sm" type="none"/>
            <a:tailEnd len="sm" w="sm" type="none"/>
          </a:ln>
        </p:spPr>
      </p:cxnSp>
      <p:cxnSp>
        <p:nvCxnSpPr>
          <p:cNvPr id="284" name="Google Shape;284;p27"/>
          <p:cNvCxnSpPr/>
          <p:nvPr/>
        </p:nvCxnSpPr>
        <p:spPr>
          <a:xfrm>
            <a:off x="7912400" y="5128975"/>
            <a:ext cx="0" cy="36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85" name="Google Shape;285;p27"/>
          <p:cNvSpPr txBox="1"/>
          <p:nvPr/>
        </p:nvSpPr>
        <p:spPr>
          <a:xfrm>
            <a:off x="7990700" y="5078875"/>
            <a:ext cx="89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ẟ</a:t>
            </a:r>
            <a:r>
              <a:rPr b="1" lang="en-US" sz="1300">
                <a:solidFill>
                  <a:schemeClr val="dk1"/>
                </a:solidFill>
              </a:rPr>
              <a:t>max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/>
          <p:nvPr>
            <p:ph type="title"/>
          </p:nvPr>
        </p:nvSpPr>
        <p:spPr>
          <a:xfrm>
            <a:off x="2711699" y="401025"/>
            <a:ext cx="6768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MÉTHODE DE HERTZ AMÉLIORÉE: DEMO</a:t>
            </a:r>
            <a:endParaRPr/>
          </a:p>
        </p:txBody>
      </p:sp>
      <p:sp>
        <p:nvSpPr>
          <p:cNvPr id="291" name="Google Shape;291;p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92" name="Google Shape;292;p2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3" name="Google Shape;293;p28"/>
          <p:cNvPicPr preferRelativeResize="0"/>
          <p:nvPr/>
        </p:nvPicPr>
        <p:blipFill rotWithShape="1">
          <a:blip r:embed="rId3">
            <a:alphaModFix/>
          </a:blip>
          <a:srcRect b="0" l="0" r="0" t="4843"/>
          <a:stretch/>
        </p:blipFill>
        <p:spPr>
          <a:xfrm>
            <a:off x="3094150" y="1726725"/>
            <a:ext cx="6003699" cy="44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FRICTION ET LOIS DE COULOMB</a:t>
            </a:r>
            <a:endParaRPr/>
          </a:p>
        </p:txBody>
      </p:sp>
      <p:sp>
        <p:nvSpPr>
          <p:cNvPr id="299" name="Google Shape;29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00" name="Google Shape;30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1" name="Google Shape;301;p29"/>
          <p:cNvSpPr txBox="1"/>
          <p:nvPr/>
        </p:nvSpPr>
        <p:spPr>
          <a:xfrm>
            <a:off x="2198915" y="2068286"/>
            <a:ext cx="93834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cherche maintenant à intégrer les forces de frictions à notre modèle.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utilise les forces décrites pas les lois de coulomb :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où μ est est le coefficient de frottement entre les 2 objets en contact.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02" name="Google Shape;3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725" y="3412436"/>
            <a:ext cx="4638675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LE </a:t>
            </a:r>
            <a:r>
              <a:rPr b="1" lang="en-US">
                <a:solidFill>
                  <a:srgbClr val="94420C"/>
                </a:solidFill>
              </a:rPr>
              <a:t>MODÈLE</a:t>
            </a:r>
            <a:r>
              <a:rPr b="1" lang="en-US">
                <a:solidFill>
                  <a:srgbClr val="94420C"/>
                </a:solidFill>
              </a:rPr>
              <a:t> DE </a:t>
            </a:r>
            <a:r>
              <a:rPr b="1" lang="en-US">
                <a:solidFill>
                  <a:srgbClr val="94420C"/>
                </a:solidFill>
              </a:rPr>
              <a:t>PÉNALISATION</a:t>
            </a:r>
            <a:r>
              <a:rPr b="1" lang="en-US">
                <a:solidFill>
                  <a:srgbClr val="94420C"/>
                </a:solidFill>
              </a:rPr>
              <a:t> </a:t>
            </a:r>
            <a:endParaRPr/>
          </a:p>
        </p:txBody>
      </p:sp>
      <p:sp>
        <p:nvSpPr>
          <p:cNvPr id="308" name="Google Shape;30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09" name="Google Shape;30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p30"/>
          <p:cNvSpPr txBox="1"/>
          <p:nvPr/>
        </p:nvSpPr>
        <p:spPr>
          <a:xfrm>
            <a:off x="2198925" y="2068240"/>
            <a:ext cx="93834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Pour représenter numériquement les forces de coulomb, on va ajouter une force de contact tangentielle au plan de contact de la forme :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Où 𝜹s est le déplacement dans tangentielle au plan de contact, du point de contact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approxime 𝜹s par : 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a utilisé le théorème de Hertz pour calculer la force dans le cas de l'adhérence.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							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11" name="Google Shape;3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325" y="2871775"/>
            <a:ext cx="4005275" cy="74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mathml&quot;:&quot;&lt;math style=\&quot;font-family:stix;font-size:16px;\&quot; xmlns=\&quot;http://www.w3.org/1998/Math/MathML\&quot;&gt;&lt;mstyle mathsize=\&quot;16px\&quot;&gt;&lt;mi&gt;d&lt;/mi&gt;&lt;msub&gt;&lt;mi&gt;&amp;#x3B4;&lt;/mi&gt;&lt;mi&gt;s&lt;/mi&gt;&lt;/msub&gt;&lt;mo&gt;&amp;#xA0;&lt;/mo&gt;&lt;mo&gt;=&lt;/mo&gt;&lt;mpadded lspace=\&quot;-1px\&quot;&gt;&lt;mo&gt;&amp;#xA0;&lt;/mo&gt;&lt;mfenced&gt;&lt;mrow&gt;&lt;msub&gt;&lt;mi&gt;u&lt;/mi&gt;&lt;mi&gt;c&lt;/mi&gt;&lt;/msub&gt;&lt;mo&gt;&amp;#xA0;&lt;/mo&gt;&lt;mo&gt;-&lt;/mo&gt;&lt;mo&gt;&amp;#xA0;&lt;/mo&gt;&lt;msub&gt;&lt;mi&gt;u&lt;/mi&gt;&lt;mrow&gt;&lt;mi&gt;c&lt;/mi&gt;&lt;mi&gt;n&lt;/mi&gt;&lt;/mrow&gt;&lt;/msub&gt;&lt;mo&gt;&amp;#xB7;&lt;/mo&gt;&lt;msub&gt;&lt;mi&gt;n&lt;/mi&gt;&lt;mi&gt;c&lt;/mi&gt;&lt;/msub&gt;&lt;/mrow&gt;&lt;/mfenced&gt;&lt;/mpadded&gt;&lt;mo&gt;&amp;#xB7;&lt;/mo&gt;&lt;mi&gt;&amp;#x394;&lt;/mi&gt;&lt;mi&gt;t&lt;/mi&gt;&lt;mo&gt;&amp;#xA0;&lt;/mo&gt;&lt;/mstyle&gt;&lt;/math&gt;&quot;,&quot;truncated&quot;:false}" id="312" name="Google Shape;312;p30" title="d delta indice s espace égal à espace ouvrir la parenthèse u indice c espace moins espace u indice c n fin d'indice fois n indice c fermer la parenthèse fois delta majuscule t espac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6247" y="4273747"/>
            <a:ext cx="2324608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mathml&quot;:&quot;&lt;math style=\&quot;font-family:stix;font-size:16px;\&quot; xmlns=\&quot;http://www.w3.org/1998/Math/MathML\&quot;&gt;&lt;mstyle mathsize=\&quot;16px\&quot;&gt;&lt;mfrac&gt;&lt;mn&gt;3&lt;/mn&gt;&lt;mn&gt;2&lt;/mn&gt;&lt;/mfrac&gt;&lt;/mstyle&gt;&lt;/math&gt;&quot;,&quot;truncated&quot;:false}" id="313" name="Google Shape;313;p30" title="3 sur 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6977" y="2812814"/>
            <a:ext cx="167305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type="title"/>
          </p:nvPr>
        </p:nvSpPr>
        <p:spPr>
          <a:xfrm>
            <a:off x="2596243" y="391434"/>
            <a:ext cx="8421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LE MODÈLE DE PÉNALISATION : DEMO</a:t>
            </a:r>
            <a:endParaRPr/>
          </a:p>
        </p:txBody>
      </p:sp>
      <p:sp>
        <p:nvSpPr>
          <p:cNvPr id="319" name="Google Shape;319;p3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20" name="Google Shape;320;p3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1" name="Google Shape;321;p31"/>
          <p:cNvPicPr preferRelativeResize="0"/>
          <p:nvPr/>
        </p:nvPicPr>
        <p:blipFill rotWithShape="1">
          <a:blip r:embed="rId3">
            <a:alphaModFix/>
          </a:blip>
          <a:srcRect b="0" l="1276" r="1276" t="3232"/>
          <a:stretch/>
        </p:blipFill>
        <p:spPr>
          <a:xfrm>
            <a:off x="3071428" y="1717125"/>
            <a:ext cx="6049134" cy="46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type="title"/>
          </p:nvPr>
        </p:nvSpPr>
        <p:spPr>
          <a:xfrm>
            <a:off x="2596243" y="391434"/>
            <a:ext cx="8421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LE MODÈLE DE PÉNALISATION : DEMO</a:t>
            </a:r>
            <a:endParaRPr/>
          </a:p>
        </p:txBody>
      </p:sp>
      <p:sp>
        <p:nvSpPr>
          <p:cNvPr id="327" name="Google Shape;327;p3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28" name="Google Shape;328;p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9" name="Google Shape;329;p32"/>
          <p:cNvPicPr preferRelativeResize="0"/>
          <p:nvPr/>
        </p:nvPicPr>
        <p:blipFill rotWithShape="1">
          <a:blip r:embed="rId3">
            <a:alphaModFix/>
          </a:blip>
          <a:srcRect b="0" l="0" r="0" t="4232"/>
          <a:stretch/>
        </p:blipFill>
        <p:spPr>
          <a:xfrm>
            <a:off x="3169039" y="1717125"/>
            <a:ext cx="5853924" cy="46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CONCLUSION</a:t>
            </a:r>
            <a:endParaRPr/>
          </a:p>
        </p:txBody>
      </p:sp>
      <p:sp>
        <p:nvSpPr>
          <p:cNvPr id="335" name="Google Shape;33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36" name="Google Shape;33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7" name="Google Shape;337;p33"/>
          <p:cNvSpPr txBox="1"/>
          <p:nvPr/>
        </p:nvSpPr>
        <p:spPr>
          <a:xfrm>
            <a:off x="2198915" y="2068286"/>
            <a:ext cx="938348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33"/>
          <p:cNvSpPr txBox="1"/>
          <p:nvPr/>
        </p:nvSpPr>
        <p:spPr>
          <a:xfrm>
            <a:off x="1937050" y="1946700"/>
            <a:ext cx="9081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Les forces de contact sont à peu près cohérentes avec la réalité.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Potentielles améliorations :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Amélioration de la simulation des frictions.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Prise en compte de la conservation de l’énergie pour borner les réponses aux contacts.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Utilisation de schémas numériques plus précis.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Amélioration du modèle du sol : ajout de sable, de graviers…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4"/>
          <p:cNvSpPr txBox="1"/>
          <p:nvPr>
            <p:ph type="title"/>
          </p:nvPr>
        </p:nvSpPr>
        <p:spPr>
          <a:xfrm>
            <a:off x="2596243" y="391434"/>
            <a:ext cx="8421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ANNEXE</a:t>
            </a:r>
            <a:endParaRPr/>
          </a:p>
        </p:txBody>
      </p:sp>
      <p:sp>
        <p:nvSpPr>
          <p:cNvPr id="344" name="Google Shape;344;p3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345" name="Google Shape;345;p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6" name="Google Shape;346;p34"/>
          <p:cNvSpPr txBox="1"/>
          <p:nvPr/>
        </p:nvSpPr>
        <p:spPr>
          <a:xfrm>
            <a:off x="2198915" y="2068286"/>
            <a:ext cx="938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4"/>
          <p:cNvSpPr txBox="1"/>
          <p:nvPr/>
        </p:nvSpPr>
        <p:spPr>
          <a:xfrm>
            <a:off x="1595450" y="2428875"/>
            <a:ext cx="8229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1800">
                <a:solidFill>
                  <a:schemeClr val="dk1"/>
                </a:solidFill>
              </a:rPr>
            </a:br>
            <a:r>
              <a:rPr b="1" lang="en-US" sz="1800">
                <a:solidFill>
                  <a:schemeClr val="dk1"/>
                </a:solidFill>
              </a:rPr>
              <a:t>Isphere = ½(Ixx+Iyy+Izz) = une intégral sur le volume de r²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1800">
                <a:solidFill>
                  <a:schemeClr val="dk1"/>
                </a:solidFill>
              </a:rPr>
              <a:t>ẟel = pi.p0/4.a.E* x 2.a²  -&gt; ẟel = 4.pi².R.(Re/E*)²    	     (avec a=sqrt(ẟ.R)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MISE EN CONTEXTE :</a:t>
            </a:r>
            <a:endParaRPr>
              <a:solidFill>
                <a:srgbClr val="94420C"/>
              </a:solidFill>
            </a:endParaRPr>
          </a:p>
        </p:txBody>
      </p:sp>
      <p:sp>
        <p:nvSpPr>
          <p:cNvPr id="189" name="Google Shape;18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190" name="Google Shape;19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ground&#10;&#10;Description automatically generated" id="191" name="Google Shape;191;p18"/>
          <p:cNvPicPr preferRelativeResize="0"/>
          <p:nvPr/>
        </p:nvPicPr>
        <p:blipFill rotWithShape="1">
          <a:blip r:embed="rId3">
            <a:alphaModFix/>
          </a:blip>
          <a:srcRect b="-350" l="15975" r="21499" t="0"/>
          <a:stretch/>
        </p:blipFill>
        <p:spPr>
          <a:xfrm>
            <a:off x="7162800" y="2125085"/>
            <a:ext cx="4049490" cy="373996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8"/>
          <p:cNvSpPr txBox="1"/>
          <p:nvPr/>
        </p:nvSpPr>
        <p:spPr>
          <a:xfrm>
            <a:off x="1945128" y="2224793"/>
            <a:ext cx="49095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La pétanque est un scénario où la collision </a:t>
            </a:r>
            <a:r>
              <a:rPr lang="en-US" sz="1800">
                <a:solidFill>
                  <a:schemeClr val="dk1"/>
                </a:solidFill>
              </a:rPr>
              <a:t>est </a:t>
            </a:r>
            <a:r>
              <a:rPr lang="en-US" sz="1800">
                <a:solidFill>
                  <a:schemeClr val="dk1"/>
                </a:solidFill>
              </a:rPr>
              <a:t>un des phénomènes physiques prédominants.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Dans ce scénario, on peut facilement faire </a:t>
            </a:r>
            <a:r>
              <a:rPr lang="en-US" sz="1800">
                <a:solidFill>
                  <a:schemeClr val="dk1"/>
                </a:solidFill>
              </a:rPr>
              <a:t>l'hypothèse que les</a:t>
            </a:r>
            <a:r>
              <a:rPr lang="en-US" sz="1800">
                <a:solidFill>
                  <a:schemeClr val="dk1"/>
                </a:solidFill>
              </a:rPr>
              <a:t> boules de pétanques sont des solides indéformables.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peut aussi condidérer que le sol est indéformable.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MODÉLISATION ET HYPOTHÈSE</a:t>
            </a:r>
            <a:endParaRPr/>
          </a:p>
        </p:txBody>
      </p:sp>
      <p:sp>
        <p:nvSpPr>
          <p:cNvPr id="198" name="Google Shape;19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199" name="Google Shape;19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chart&#10;&#10;Description automatically generated" id="200" name="Google Shape;20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315" y="1994279"/>
            <a:ext cx="5312228" cy="323955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9"/>
          <p:cNvSpPr txBox="1"/>
          <p:nvPr/>
        </p:nvSpPr>
        <p:spPr>
          <a:xfrm>
            <a:off x="6422571" y="1992086"/>
            <a:ext cx="47352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s'intéresse à des objets sphériques.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Ils ont certaines propriétés que l'on a exploitées pour simplifier nos calculs 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Leurs moments d'inertie </a:t>
            </a:r>
            <a:r>
              <a:rPr lang="en-US" sz="1800">
                <a:solidFill>
                  <a:schemeClr val="dk1"/>
                </a:solidFill>
              </a:rPr>
              <a:t>sont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identiques selon les 3 axes et valent: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          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</a:rPr>
              <a:t>Les forces de </a:t>
            </a:r>
            <a:r>
              <a:rPr lang="en-US" sz="1800">
                <a:solidFill>
                  <a:schemeClr val="dk1"/>
                </a:solidFill>
              </a:rPr>
              <a:t>contact</a:t>
            </a:r>
            <a:r>
              <a:rPr lang="en-US" sz="1800">
                <a:solidFill>
                  <a:schemeClr val="dk1"/>
                </a:solidFill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normales</a:t>
            </a:r>
            <a:r>
              <a:rPr lang="en-US" sz="1800">
                <a:solidFill>
                  <a:schemeClr val="dk1"/>
                </a:solidFill>
              </a:rPr>
              <a:t> ne génèrent pas de moment.</a:t>
            </a:r>
            <a:endParaRPr sz="18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{&quot;mathml&quot;:&quot;&lt;math style=\&quot;font-family:stix;font-size:16px;\&quot; xmlns=\&quot;http://www.w3.org/1998/Math/MathML\&quot;&gt;&lt;mstyle mathsize=\&quot;16px\&quot;&gt;&lt;mi&gt;I&lt;/mi&gt;&lt;mo&gt;&amp;#xA0;&lt;/mo&gt;&lt;mo&gt;=&lt;/mo&gt;&lt;mfrac&gt;&lt;mrow&gt;&lt;mo&gt;&amp;#xA0;&lt;/mo&gt;&lt;mn&gt;2&lt;/mn&gt;&lt;/mrow&gt;&lt;mn&gt;5&lt;/mn&gt;&lt;/mfrac&gt;&lt;mi&gt;m&lt;/mi&gt;&lt;msup&gt;&lt;mi&gt;R&lt;/mi&gt;&lt;mn&gt;2&lt;/mn&gt;&lt;/msup&gt;&lt;/mstyle&gt;&lt;/math&gt;&quot;,&quot;truncated&quot;:false}" id="202" name="Google Shape;202;p19" title="I espace égal à numérateur de la fraction espace 2 au-dessus du dénominateur 5 fin de la fraction m R au carré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3646" y="3732502"/>
            <a:ext cx="953008" cy="4632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mathml&quot;:&quot;&lt;math style=\&quot;font-family:stix;font-size:16px;\&quot; xmlns=\&quot;http://www.w3.org/1998/Math/MathML\&quot;&gt;&lt;mstyle mathsize=\&quot;16px\&quot;&gt;&lt;mi&gt;E&lt;/mi&gt;&lt;mo&gt;=&lt;/mo&gt;&lt;mn&gt;200&lt;/mn&gt;&lt;mi&gt;G&lt;/mi&gt;&lt;mi&gt;p&lt;/mi&gt;&lt;mi&gt;a&lt;/mi&gt;&lt;mo&gt;&amp;#xA0;&lt;/mo&gt;&lt;mo&gt;&amp;#xA0;&lt;/mo&gt;&lt;mi&gt;et&lt;/mi&gt;&lt;mo&gt;&amp;#xA0;&lt;/mo&gt;&lt;mo&gt;&amp;#xA0;&lt;/mo&gt;&lt;mi&gt;&amp;#x3BD;&lt;/mi&gt;&lt;mo&gt;=&lt;/mo&gt;&lt;mn&gt;0&lt;/mn&gt;&lt;mo&gt;.&lt;/mo&gt;&lt;mn&gt;3&lt;/mn&gt;&lt;/mstyle&gt;&lt;/math&gt;&quot;,&quot;truncated&quot;:false}" id="203" name="Google Shape;203;p19" title="E égal à 200 G p a espace espace et espace espace nu égal à 0.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6475" y="5090975"/>
            <a:ext cx="2204275" cy="2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550" y="1717000"/>
            <a:ext cx="4000500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 txBox="1"/>
          <p:nvPr/>
        </p:nvSpPr>
        <p:spPr>
          <a:xfrm>
            <a:off x="2086143" y="1556082"/>
            <a:ext cx="96774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partir des équations de Lagrange, on obtient les équations de la dynamique : 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Schéma numérique 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0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RÉSOLUTION DE LA DYNAMIQUE DES CORPS</a:t>
            </a:r>
            <a:endParaRPr/>
          </a:p>
        </p:txBody>
      </p:sp>
      <p:sp>
        <p:nvSpPr>
          <p:cNvPr id="211" name="Google Shape;21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12" name="Google Shape;21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3" name="Google Shape;2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000" y="4396720"/>
            <a:ext cx="5686425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1725" y="4396732"/>
            <a:ext cx="5919775" cy="131654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0"/>
          <p:cNvSpPr txBox="1"/>
          <p:nvPr/>
        </p:nvSpPr>
        <p:spPr>
          <a:xfrm>
            <a:off x="942975" y="3935025"/>
            <a:ext cx="424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</a:rPr>
              <a:t>Translation :</a:t>
            </a:r>
            <a:endParaRPr b="1" sz="18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/>
          </a:p>
        </p:txBody>
      </p:sp>
      <p:sp>
        <p:nvSpPr>
          <p:cNvPr id="216" name="Google Shape;216;p20"/>
          <p:cNvSpPr txBox="1"/>
          <p:nvPr/>
        </p:nvSpPr>
        <p:spPr>
          <a:xfrm>
            <a:off x="6510350" y="3873125"/>
            <a:ext cx="424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</a:rPr>
              <a:t>Rotation :</a:t>
            </a:r>
            <a:endParaRPr b="1" sz="1800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AJOUT DES FORCES DE CONTACTS :</a:t>
            </a:r>
            <a:endParaRPr/>
          </a:p>
        </p:txBody>
      </p:sp>
      <p:sp>
        <p:nvSpPr>
          <p:cNvPr id="222" name="Google Shape;22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23" name="Google Shape;22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" name="Google Shape;224;p21"/>
          <p:cNvSpPr txBox="1"/>
          <p:nvPr/>
        </p:nvSpPr>
        <p:spPr>
          <a:xfrm>
            <a:off x="2166258" y="1913024"/>
            <a:ext cx="93834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a essay</a:t>
            </a:r>
            <a:r>
              <a:rPr lang="en-US" sz="1800">
                <a:solidFill>
                  <a:schemeClr val="dk1"/>
                </a:solidFill>
              </a:rPr>
              <a:t>é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plusieurs méthodes pour modéliser le contact 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Méthode de Signorini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Puis on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utilisé de</a:t>
            </a:r>
            <a:r>
              <a:rPr lang="en-US" sz="1800">
                <a:solidFill>
                  <a:schemeClr val="dk1"/>
                </a:solidFill>
              </a:rPr>
              <a:t>s méthode pour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modélis</a:t>
            </a:r>
            <a:r>
              <a:rPr lang="en-US" sz="1800">
                <a:solidFill>
                  <a:schemeClr val="dk1"/>
                </a:solidFill>
              </a:rPr>
              <a:t>er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les impacts : 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</a:rPr>
              <a:t>L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 théorème de Hertz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Adaptation de la méthode de Hertz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Puis on s'est </a:t>
            </a:r>
            <a:r>
              <a:rPr lang="en-US" sz="1800">
                <a:solidFill>
                  <a:schemeClr val="dk1"/>
                </a:solidFill>
              </a:rPr>
              <a:t>intéressé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aux forces de contact </a:t>
            </a:r>
            <a:r>
              <a:rPr lang="en-US" sz="1800">
                <a:solidFill>
                  <a:schemeClr val="dk1"/>
                </a:solidFill>
              </a:rPr>
              <a:t>tangentielles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Méthode de pénalisation des lois de coulomb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2013" y="3061758"/>
            <a:ext cx="3347975" cy="73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2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MÉTHODE SIGNORINI</a:t>
            </a:r>
            <a:endParaRPr/>
          </a:p>
        </p:txBody>
      </p:sp>
      <p:sp>
        <p:nvSpPr>
          <p:cNvPr id="231" name="Google Shape;23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32" name="Google Shape;23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3" name="Google Shape;233;p22"/>
          <p:cNvSpPr txBox="1"/>
          <p:nvPr/>
        </p:nvSpPr>
        <p:spPr>
          <a:xfrm>
            <a:off x="2166250" y="2068275"/>
            <a:ext cx="90636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On </a:t>
            </a:r>
            <a:r>
              <a:rPr lang="en-US" sz="1800">
                <a:solidFill>
                  <a:schemeClr val="dk1"/>
                </a:solidFill>
              </a:rPr>
              <a:t>s'intéresse</a:t>
            </a:r>
            <a:r>
              <a:rPr lang="en-US" sz="1800">
                <a:solidFill>
                  <a:schemeClr val="dk1"/>
                </a:solidFill>
              </a:rPr>
              <a:t> dans un premier temps à une réponse de contact normal.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La force de contact est déterminée en résolvant les équations du mouvement sous la contrainte de signorini :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La contrainte de Signorini assure seulement la condition de non pénétration. 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Elle modélise très bien le contact, mais il ne nous permet pas de modéliser la réponse à une collision.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457200" lvl="0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title"/>
          </p:nvPr>
        </p:nvSpPr>
        <p:spPr>
          <a:xfrm>
            <a:off x="3383868" y="391434"/>
            <a:ext cx="8421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MÉTHODE SIGNORINI : DEMO</a:t>
            </a:r>
            <a:endParaRPr/>
          </a:p>
        </p:txBody>
      </p:sp>
      <p:sp>
        <p:nvSpPr>
          <p:cNvPr id="239" name="Google Shape;239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40" name="Google Shape;240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1" name="Google Shape;241;p23"/>
          <p:cNvPicPr preferRelativeResize="0"/>
          <p:nvPr/>
        </p:nvPicPr>
        <p:blipFill rotWithShape="1">
          <a:blip r:embed="rId3">
            <a:alphaModFix/>
          </a:blip>
          <a:srcRect b="0" l="0" r="0" t="4287"/>
          <a:stretch/>
        </p:blipFill>
        <p:spPr>
          <a:xfrm>
            <a:off x="2881187" y="1494200"/>
            <a:ext cx="6429624" cy="479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 txBox="1"/>
          <p:nvPr>
            <p:ph type="title"/>
          </p:nvPr>
        </p:nvSpPr>
        <p:spPr>
          <a:xfrm>
            <a:off x="2596243" y="391434"/>
            <a:ext cx="842168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MÉTHODE DE HERTZ</a:t>
            </a:r>
            <a:endParaRPr/>
          </a:p>
        </p:txBody>
      </p:sp>
      <p:sp>
        <p:nvSpPr>
          <p:cNvPr id="247" name="Google Shape;24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48" name="Google Shape;24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24"/>
          <p:cNvSpPr txBox="1"/>
          <p:nvPr/>
        </p:nvSpPr>
        <p:spPr>
          <a:xfrm>
            <a:off x="2198924" y="2068275"/>
            <a:ext cx="8573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Avec la mécanique des milieux continus, le théorème de Hertz nous donne la formulation d'une force de contact entre 2 </a:t>
            </a:r>
            <a:r>
              <a:rPr lang="en-US" sz="1800">
                <a:solidFill>
                  <a:schemeClr val="dk1"/>
                </a:solidFill>
              </a:rPr>
              <a:t>s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olides 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Une fois que les collisions ont ét</a:t>
            </a:r>
            <a:r>
              <a:rPr lang="en-US" sz="1800">
                <a:solidFill>
                  <a:schemeClr val="dk1"/>
                </a:solidFill>
              </a:rPr>
              <a:t>é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détectées,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les forces de </a:t>
            </a:r>
            <a:r>
              <a:rPr lang="en-US" sz="1800">
                <a:solidFill>
                  <a:schemeClr val="dk1"/>
                </a:solidFill>
              </a:rPr>
              <a:t>contact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générées par les collisions sont calculées et prises en </a:t>
            </a:r>
            <a:r>
              <a:rPr lang="en-US" sz="1800">
                <a:solidFill>
                  <a:schemeClr val="dk1"/>
                </a:solidFill>
              </a:rPr>
              <a:t>compte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dans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les </a:t>
            </a:r>
            <a:r>
              <a:rPr lang="en-US" sz="1800">
                <a:solidFill>
                  <a:schemeClr val="dk1"/>
                </a:solidFill>
              </a:rPr>
              <a:t>équations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dynamique.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				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050" y="2828810"/>
            <a:ext cx="3419475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"/>
          <p:cNvSpPr txBox="1"/>
          <p:nvPr>
            <p:ph type="title"/>
          </p:nvPr>
        </p:nvSpPr>
        <p:spPr>
          <a:xfrm>
            <a:off x="2711699" y="401025"/>
            <a:ext cx="6768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4420C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94420C"/>
                </a:solidFill>
              </a:rPr>
              <a:t>MÉTHODE DE HERTZ : DEMO</a:t>
            </a:r>
            <a:endParaRPr/>
          </a:p>
        </p:txBody>
      </p:sp>
      <p:sp>
        <p:nvSpPr>
          <p:cNvPr id="256" name="Google Shape;256;p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Mécanique numérique</a:t>
            </a:r>
            <a:endParaRPr/>
          </a:p>
        </p:txBody>
      </p:sp>
      <p:sp>
        <p:nvSpPr>
          <p:cNvPr id="257" name="Google Shape;257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8" name="Google Shape;258;p25"/>
          <p:cNvPicPr preferRelativeResize="0"/>
          <p:nvPr/>
        </p:nvPicPr>
        <p:blipFill rotWithShape="1">
          <a:blip r:embed="rId3">
            <a:alphaModFix/>
          </a:blip>
          <a:srcRect b="0" l="0" r="0" t="4979"/>
          <a:stretch/>
        </p:blipFill>
        <p:spPr>
          <a:xfrm>
            <a:off x="2867113" y="1498400"/>
            <a:ext cx="6457776" cy="478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4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